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2" r:id="rId2"/>
    <p:sldId id="307" r:id="rId3"/>
    <p:sldId id="301" r:id="rId4"/>
    <p:sldId id="333" r:id="rId5"/>
    <p:sldId id="338" r:id="rId6"/>
    <p:sldId id="339" r:id="rId7"/>
    <p:sldId id="327" r:id="rId8"/>
    <p:sldId id="351" r:id="rId9"/>
    <p:sldId id="306" r:id="rId10"/>
    <p:sldId id="312" r:id="rId11"/>
    <p:sldId id="343" r:id="rId12"/>
    <p:sldId id="344" r:id="rId13"/>
    <p:sldId id="340" r:id="rId14"/>
    <p:sldId id="347" r:id="rId15"/>
    <p:sldId id="346" r:id="rId16"/>
    <p:sldId id="345" r:id="rId17"/>
    <p:sldId id="341" r:id="rId18"/>
    <p:sldId id="348" r:id="rId19"/>
    <p:sldId id="349" r:id="rId20"/>
    <p:sldId id="350" r:id="rId21"/>
    <p:sldId id="321" r:id="rId22"/>
    <p:sldId id="322" r:id="rId23"/>
    <p:sldId id="353" r:id="rId24"/>
  </p:sldIdLst>
  <p:sldSz cx="12192000" cy="6858000"/>
  <p:notesSz cx="6858000" cy="9144000"/>
  <p:embeddedFontLst>
    <p:embeddedFont>
      <p:font typeface="Hellix" panose="020B0604020202020204" charset="0"/>
      <p:regular r:id="rId27"/>
      <p:bold r:id="rId28"/>
      <p:italic r:id="rId29"/>
    </p:embeddedFont>
    <p:embeddedFont>
      <p:font typeface="Hellix ExtraBold" panose="00000900000000000000" charset="0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D1778B-F73A-5487-6995-3F06B8F01371}" name="Flöttmann, Lena" initials="LF" userId="S::Lena.Floettmann@albaberlin.de::be759ba9-89d7-4a73-a059-802fabbbd185" providerId="AD"/>
  <p188:author id="{577639E6-1D1F-0529-61D1-EDA88D074931}" name="Daniel Goldstein" initials="DG" userId="S::Daniel.Goldstein@albaberlin.de::2adff91e-0454-4ee0-b5fb-48ad9d7494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16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8" d="100"/>
          <a:sy n="118" d="100"/>
        </p:scale>
        <p:origin x="41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A06069D-E9CE-6A7A-6495-88A42BA9C6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299AC5-7A64-18EB-9D91-228C32A21A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75F10-9448-40B8-A4CB-668738569C85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020328-F5B4-59FB-3251-0FBFF639D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F64DA1-E40B-DA49-52F0-E2224898A4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5C821-5FAC-42AE-9172-BD573B7468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34754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ED769-32BF-48E1-B564-1B548F0D2CEE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A0B3D-2619-41B4-9A30-C8A2F9B748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telblau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CAD50-EDE8-ECE8-FE1A-16B5541AA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" y="1430972"/>
            <a:ext cx="11591926" cy="3064827"/>
          </a:xfrm>
        </p:spPr>
        <p:txBody>
          <a:bodyPr anchor="t"/>
          <a:lstStyle>
            <a:lvl1pPr algn="ctr">
              <a:lnSpc>
                <a:spcPct val="80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B6FEEE-B782-4639-6A01-630523437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5552123" y="5000125"/>
            <a:ext cx="2029777" cy="6823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2D02872-08D6-D154-8556-39E73A0C15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4212" y="4914900"/>
            <a:ext cx="806627" cy="8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4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11139"/>
            <a:ext cx="5541962" cy="612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2400E8-5115-93E0-CA0C-DDAA6BADB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23138"/>
            <a:ext cx="5110162" cy="512681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9DAEDA8-97F8-8296-FBCE-892AC251D2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FADDF81-9812-6A82-21BA-A1A9628FD2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24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2400E8-5115-93E0-CA0C-DDAA6BADB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781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5D4F99-76F2-CBBE-DA20-872344D01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831850"/>
            <a:ext cx="5364162" cy="5118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751A75CF-B025-AA39-985C-9AF297E18D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4376" y="296863"/>
            <a:ext cx="3089582" cy="4635242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5D91394-CA96-53FB-0829-8E0695FD1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83680" y="908864"/>
            <a:ext cx="3656440" cy="50410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76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5D91394-CA96-53FB-0829-8E0695FD1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83680" y="0"/>
            <a:ext cx="560832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5D4F99-76F2-CBBE-DA20-872344D01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831850"/>
            <a:ext cx="5364162" cy="5118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BF2F2F93-93F6-F824-8375-11DF801A96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3774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5D91394-CA96-53FB-0829-8E0695FD1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6800" y="0"/>
            <a:ext cx="73152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5D4F99-76F2-CBBE-DA20-872344D01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831850"/>
            <a:ext cx="4030662" cy="51181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BF2F2F93-93F6-F824-8375-11DF801A96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288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5D91394-CA96-53FB-0829-8E0695FD1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0520" y="0"/>
            <a:ext cx="803148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5D4F99-76F2-CBBE-DA20-872344D01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908050"/>
            <a:ext cx="3344862" cy="5087620"/>
          </a:xfrm>
        </p:spPr>
        <p:txBody>
          <a:bodyPr anchor="b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BF2F2F93-93F6-F824-8375-11DF801A96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52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5D91394-CA96-53FB-0829-8E0695FD1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391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9F0E7E-71E7-43ED-9225-8EB431721779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5D4F99-76F2-CBBE-DA20-872344D01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917" y="831850"/>
            <a:ext cx="3662045" cy="5118100"/>
          </a:xfrm>
        </p:spPr>
        <p:txBody>
          <a:bodyPr anchor="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4668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 (blau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2400E8-5115-93E0-CA0C-DDAA6BADB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5CA87D7-3B80-474A-0F05-DECC7711F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96563" y="6132878"/>
            <a:ext cx="1295397" cy="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10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 (blau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07971A-FB81-7CE7-4BA2-F826DEC16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96563" y="6132878"/>
            <a:ext cx="1295397" cy="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5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 (mittelblau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07971A-FB81-7CE7-4BA2-F826DEC16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96563" y="6132878"/>
            <a:ext cx="1295397" cy="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06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lau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CAD50-EDE8-ECE8-FE1A-16B5541AA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" y="1430972"/>
            <a:ext cx="11591926" cy="3064827"/>
          </a:xfrm>
        </p:spPr>
        <p:txBody>
          <a:bodyPr anchor="t"/>
          <a:lstStyle>
            <a:lvl1pPr algn="ctr">
              <a:lnSpc>
                <a:spcPct val="80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B6FEEE-B782-4639-6A01-630523437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5552123" y="5000125"/>
            <a:ext cx="2029777" cy="6823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2D02872-08D6-D154-8556-39E73A0C15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4212" y="4914900"/>
            <a:ext cx="806627" cy="8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29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 (hell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07971A-FB81-7CE7-4BA2-F826DEC16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96563" y="6132878"/>
            <a:ext cx="1295397" cy="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7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 (bei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027F7D3-C8E2-977B-490D-2EE06097F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40" r="11273"/>
          <a:stretch/>
        </p:blipFill>
        <p:spPr>
          <a:xfrm>
            <a:off x="0" y="133350"/>
            <a:ext cx="12192000" cy="65913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814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737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A17B9DA4-72D2-08C1-CAE8-008550E1E8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A2D89520-C452-9BB1-284A-FDD3FC0BA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28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bild mit Zwischen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D98DBA3A-E974-C4E0-EAA9-330792AF8E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72369E2C-61E5-B03F-E727-69E2B3AA3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520825"/>
            <a:ext cx="10728325" cy="2017712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630930"/>
            <a:ext cx="10722821" cy="962025"/>
          </a:xfrm>
        </p:spPr>
        <p:txBody>
          <a:bodyPr/>
          <a:lstStyle>
            <a:lvl1pPr marL="0" indent="0" algn="ctr">
              <a:buNone/>
              <a:defRPr sz="27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5524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3499E6-5F02-10C8-02D3-B3CEAA32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D0813-D329-4A70-8A37-4E2B1A44AA9F}" type="datetime1">
              <a:rPr lang="de-DE" smtClean="0"/>
              <a:t>19.09.2024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4C0D7C-4EB2-1BCC-27E5-91207FC4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388539-FA90-07A0-D8A4-4AE9AA26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84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kleiner Text (1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45041D7-EC7A-C4C6-F73E-AC09822EB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847090"/>
            <a:ext cx="10728325" cy="5102860"/>
          </a:xfrm>
        </p:spPr>
        <p:txBody>
          <a:bodyPr/>
          <a:lstStyle>
            <a:lvl1pPr marL="182563" indent="-182563">
              <a:defRPr sz="1400"/>
            </a:lvl1pPr>
            <a:lvl2pPr marL="541338" indent="-182563">
              <a:defRPr sz="1400"/>
            </a:lvl2pPr>
            <a:lvl3pPr marL="898525" indent="-182563">
              <a:defRPr sz="1400"/>
            </a:lvl3pPr>
            <a:lvl4pPr marL="1257300" indent="-182563">
              <a:defRPr sz="1400"/>
            </a:lvl4pPr>
            <a:lvl5pPr marL="1616075" indent="-184150"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05048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kleiner 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8669B-BBA4-243A-1301-2DCA2077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059CC-82EB-8D17-5695-7A23A045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BBE42-B833-E353-F9D1-08E15486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289BF-7381-DBC7-4B4C-CD8C6B4D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45041D7-EC7A-C4C6-F73E-AC09822EB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847090"/>
            <a:ext cx="10728325" cy="5102860"/>
          </a:xfrm>
        </p:spPr>
        <p:txBody>
          <a:bodyPr numCol="2" spcCol="216000"/>
          <a:lstStyle>
            <a:lvl1pPr marL="182563" indent="-182563">
              <a:defRPr sz="1400"/>
            </a:lvl1pPr>
            <a:lvl2pPr marL="541338" indent="-182563">
              <a:defRPr sz="1400"/>
            </a:lvl2pPr>
            <a:lvl3pPr marL="898525" indent="-182563">
              <a:defRPr sz="1400"/>
            </a:lvl3pPr>
            <a:lvl4pPr marL="1257300" indent="-182563">
              <a:defRPr sz="1400"/>
            </a:lvl4pPr>
            <a:lvl5pPr marL="1616075" indent="-184150"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68499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027F7D3-C8E2-977B-490D-2EE06097F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40" r="11273"/>
          <a:stretch/>
        </p:blipFill>
        <p:spPr>
          <a:xfrm>
            <a:off x="0" y="133350"/>
            <a:ext cx="12192000" cy="65913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9574E3E-EF5D-B266-B1C5-926B95428A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38438" y="1233488"/>
            <a:ext cx="6719887" cy="3371850"/>
          </a:xfrm>
          <a:prstGeom prst="roundRect">
            <a:avLst>
              <a:gd name="adj" fmla="val 15820"/>
            </a:avLst>
          </a:prstGeom>
          <a:solidFill>
            <a:schemeClr val="bg1"/>
          </a:solidFill>
          <a:ln>
            <a:noFill/>
          </a:ln>
        </p:spPr>
        <p:txBody>
          <a:bodyPr lIns="324000" rIns="2160000" anchor="ctr" anchorCtr="0"/>
          <a:lstStyle>
            <a:lvl1pPr marL="0" indent="0">
              <a:spcAft>
                <a:spcPts val="1200"/>
              </a:spcAft>
              <a:buNone/>
              <a:defRPr b="0" i="1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1200"/>
            </a:lvl2pPr>
            <a:lvl3pPr marL="0" indent="0">
              <a:spcAft>
                <a:spcPts val="1200"/>
              </a:spcAft>
              <a:buNone/>
              <a:defRPr cap="all" baseline="0">
                <a:solidFill>
                  <a:schemeClr val="accent5"/>
                </a:solidFill>
                <a:latin typeface="+mj-lt"/>
              </a:defRPr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0F66A9B1-BD60-17FF-C6E5-1F103C9A34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98530" y="1753210"/>
            <a:ext cx="1545432" cy="15454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07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96863"/>
            <a:ext cx="10728325" cy="1112837"/>
          </a:xfrm>
        </p:spPr>
        <p:txBody>
          <a:bodyPr anchor="b"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1409701"/>
            <a:ext cx="10722821" cy="624840"/>
          </a:xfrm>
        </p:spPr>
        <p:txBody>
          <a:bodyPr/>
          <a:lstStyle>
            <a:lvl1pPr marL="0" indent="0" algn="ctr">
              <a:buNone/>
              <a:defRPr sz="27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D449CF-E237-7E3F-F4D7-026617CB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4978083" y="5652587"/>
            <a:ext cx="1819592" cy="611693"/>
          </a:xfrm>
          <a:prstGeom prst="rect">
            <a:avLst/>
          </a:prstGeom>
        </p:spPr>
      </p:pic>
      <p:sp>
        <p:nvSpPr>
          <p:cNvPr id="7" name="Bildplatzhalter 8">
            <a:extLst>
              <a:ext uri="{FF2B5EF4-FFF2-40B4-BE49-F238E27FC236}">
                <a16:creationId xmlns:a16="http://schemas.microsoft.com/office/drawing/2014/main" id="{0CD92815-EE52-E2DD-DC72-78AF7F326E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67026" y="2646974"/>
            <a:ext cx="1304924" cy="130492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B119663-2D1C-4CD8-6FF6-53D0CBFE01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9549" y="4042385"/>
            <a:ext cx="2439878" cy="93125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0" indent="0">
              <a:spcAft>
                <a:spcPts val="0"/>
              </a:spcAft>
              <a:buNone/>
              <a:defRPr sz="1200"/>
            </a:lvl3pPr>
            <a:lvl4pPr marL="0" indent="0">
              <a:spcAft>
                <a:spcPts val="0"/>
              </a:spcAft>
              <a:buNone/>
              <a:defRPr sz="1200"/>
            </a:lvl4pPr>
            <a:lvl5pPr marL="0" indent="0"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B434CF19-F714-656A-A4BC-C862CA83A9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49572" y="2646974"/>
            <a:ext cx="1304924" cy="130492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B117E188-911D-3237-B55C-0F1B3B6C60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2095" y="4042385"/>
            <a:ext cx="2439878" cy="93125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0" indent="0">
              <a:spcAft>
                <a:spcPts val="0"/>
              </a:spcAft>
              <a:buNone/>
              <a:defRPr sz="1200"/>
            </a:lvl3pPr>
            <a:lvl4pPr marL="0" indent="0">
              <a:spcAft>
                <a:spcPts val="0"/>
              </a:spcAft>
              <a:buNone/>
              <a:defRPr sz="1200"/>
            </a:lvl4pPr>
            <a:lvl5pPr marL="0" indent="0"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35C4FBAD-E992-6333-004D-23F1B1B5F3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32118" y="2646974"/>
            <a:ext cx="1304924" cy="130492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4349E1EB-D1DF-FF9A-52D9-76FACAFC98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64641" y="4042385"/>
            <a:ext cx="2439878" cy="93125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0" indent="0">
              <a:spcAft>
                <a:spcPts val="0"/>
              </a:spcAft>
              <a:buNone/>
              <a:defRPr sz="1200"/>
            </a:lvl3pPr>
            <a:lvl4pPr marL="0" indent="0">
              <a:spcAft>
                <a:spcPts val="0"/>
              </a:spcAft>
              <a:buNone/>
              <a:defRPr sz="1200"/>
            </a:lvl4pPr>
            <a:lvl5pPr marL="0" indent="0">
              <a:spcAft>
                <a:spcPts val="0"/>
              </a:spcAft>
              <a:buNone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7078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ei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639F1C-DD3D-432B-AC37-84DC4DAC4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40" r="11273"/>
          <a:stretch/>
        </p:blipFill>
        <p:spPr>
          <a:xfrm>
            <a:off x="0" y="133350"/>
            <a:ext cx="12192000" cy="65913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3CAD50-EDE8-ECE8-FE1A-16B5541AA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" y="1430972"/>
            <a:ext cx="11591926" cy="3064827"/>
          </a:xfrm>
        </p:spPr>
        <p:txBody>
          <a:bodyPr anchor="t"/>
          <a:lstStyle>
            <a:lvl1pPr algn="ctr">
              <a:lnSpc>
                <a:spcPct val="80000"/>
              </a:lnSpc>
              <a:defRPr sz="7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B6FEEE-B782-4639-6A01-630523437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71924" y="4916224"/>
            <a:ext cx="3876675" cy="8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5A72D6B-C6A5-62C2-59DE-211C7AE1F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1675" y="841374"/>
            <a:ext cx="8267699" cy="2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uptkapitel (ohne Bil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11288"/>
            <a:ext cx="10728325" cy="2017712"/>
          </a:xfrm>
        </p:spPr>
        <p:txBody>
          <a:bodyPr anchor="ctr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10722821" cy="962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D449CF-E237-7E3F-F4D7-026617CB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96563" y="6132878"/>
            <a:ext cx="1295397" cy="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1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uptkapitel (mit Bil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6FA62693-0D9E-A3CE-0463-3AB4BA7ED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350" y="0"/>
            <a:ext cx="672465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DD593E3-8168-97AE-5C31-95C243DD3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11288"/>
            <a:ext cx="7964487" cy="2017712"/>
          </a:xfrm>
        </p:spPr>
        <p:txBody>
          <a:bodyPr anchor="ctr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7960400" cy="962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8108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kapitel (ohne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819274"/>
            <a:ext cx="10728325" cy="1609725"/>
          </a:xfrm>
        </p:spPr>
        <p:txBody>
          <a:bodyPr anchor="ctr"/>
          <a:lstStyle>
            <a:lvl1pPr>
              <a:defRPr sz="4600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F476F-800F-A070-FC18-C123864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10722821" cy="962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9700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kapitel (mit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9FF80A3-C37B-4072-3E4C-9EC88C9641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350" y="203992"/>
            <a:ext cx="6524625" cy="643858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DCC001E1-7826-0E2B-6458-F937A22171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1819274"/>
            <a:ext cx="7833042" cy="1609725"/>
          </a:xfrm>
        </p:spPr>
        <p:txBody>
          <a:bodyPr anchor="ctr"/>
          <a:lstStyle>
            <a:lvl1pPr>
              <a:defRPr sz="46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7829023" cy="962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52614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kapitel (mit Bild 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9FF80A3-C37B-4072-3E4C-9EC88C9641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8934" y="203992"/>
            <a:ext cx="7833041" cy="643858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7F038-224A-A074-694C-5177EA20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DFFB81-D9F2-0EB2-458F-3130E2F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Kolumnentitel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DCC001E1-7826-0E2B-6458-F937A22171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6563" y="6132879"/>
            <a:ext cx="1296000" cy="43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AB9A0-7A5B-9834-DE02-FE775516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1819274"/>
            <a:ext cx="7833042" cy="1609725"/>
          </a:xfrm>
        </p:spPr>
        <p:txBody>
          <a:bodyPr anchor="ctr"/>
          <a:lstStyle>
            <a:lvl1pPr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A4CC3D-C029-9DE5-30FB-769E7AD44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7829023" cy="962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960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4DF6649-E9ED-B6AF-B2BD-1C798313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11139"/>
            <a:ext cx="11609161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7CCF5E-78CD-17F9-F459-CDDD02A27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157288"/>
            <a:ext cx="10728325" cy="4792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29C393-0F01-6C61-06D4-36B1C6CDC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0038" y="6373707"/>
            <a:ext cx="1210416" cy="2190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D4AB024A-D256-4546-A3A4-520C8C76534E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8B8D89-8E1B-74A3-A25E-267088D0C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5438" y="6373707"/>
            <a:ext cx="4246562" cy="2190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/>
              <a:t>Kolumnentitel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57E7BE-A6B8-DE9B-7263-58A23C180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1375" y="6373707"/>
            <a:ext cx="369570" cy="219075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E7E96563-10ED-4DF3-A524-17EAC23AEFC2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C5FAA33-5E9E-00DE-BAE7-AC1C03CCEADC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0596563" y="6132878"/>
            <a:ext cx="1295398" cy="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0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7" r:id="rId10"/>
    <p:sldLayoutId id="2147483650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56" r:id="rId17"/>
    <p:sldLayoutId id="2147483666" r:id="rId18"/>
    <p:sldLayoutId id="2147483667" r:id="rId19"/>
    <p:sldLayoutId id="2147483669" r:id="rId20"/>
    <p:sldLayoutId id="2147483668" r:id="rId21"/>
    <p:sldLayoutId id="2147483654" r:id="rId22"/>
    <p:sldLayoutId id="2147483672" r:id="rId23"/>
    <p:sldLayoutId id="2147483674" r:id="rId24"/>
    <p:sldLayoutId id="2147483655" r:id="rId25"/>
    <p:sldLayoutId id="2147483670" r:id="rId26"/>
    <p:sldLayoutId id="2147483671" r:id="rId27"/>
    <p:sldLayoutId id="2147483681" r:id="rId28"/>
    <p:sldLayoutId id="2147483680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0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005" userDrawn="1">
          <p15:clr>
            <a:srgbClr val="F26B43"/>
          </p15:clr>
        </p15:guide>
        <p15:guide id="4" pos="461" userDrawn="1">
          <p15:clr>
            <a:srgbClr val="F26B43"/>
          </p15:clr>
        </p15:guide>
        <p15:guide id="5" pos="189" userDrawn="1">
          <p15:clr>
            <a:srgbClr val="F26B43"/>
          </p15:clr>
        </p15:guide>
        <p15:guide id="6" pos="7491" userDrawn="1">
          <p15:clr>
            <a:srgbClr val="F26B43"/>
          </p15:clr>
        </p15:guide>
        <p15:guide id="7" pos="7219" userDrawn="1">
          <p15:clr>
            <a:srgbClr val="F26B43"/>
          </p15:clr>
        </p15:guide>
        <p15:guide id="8" pos="6675" userDrawn="1">
          <p15:clr>
            <a:srgbClr val="F26B43"/>
          </p15:clr>
        </p15:guide>
        <p15:guide id="9" orient="horz" pos="4133" userDrawn="1">
          <p15:clr>
            <a:srgbClr val="F26B43"/>
          </p15:clr>
        </p15:guide>
        <p15:guide id="10" orient="horz" pos="572" userDrawn="1">
          <p15:clr>
            <a:srgbClr val="F26B43"/>
          </p15:clr>
        </p15:guide>
        <p15:guide id="11" orient="horz" pos="777" userDrawn="1">
          <p15:clr>
            <a:srgbClr val="F26B43"/>
          </p15:clr>
        </p15:guide>
        <p15:guide id="12" orient="horz" pos="958" userDrawn="1">
          <p15:clr>
            <a:srgbClr val="F26B43"/>
          </p15:clr>
        </p15:guide>
        <p15:guide id="13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hyperlink" Target="https://albathek.de/" TargetMode="Externa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sport-vernetzt.de/" TargetMode="Externa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sportvernetzt@albaberlin.de?subject=Rahemnwerk%20Spor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20095-BB15-5250-F682-C3122A829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SPORT VERNETZT</a:t>
            </a:r>
            <a:br>
              <a:rPr lang="de-DE" dirty="0"/>
            </a:br>
            <a:r>
              <a:rPr lang="de-DE" dirty="0">
                <a:solidFill>
                  <a:schemeClr val="tx1"/>
                </a:solidFill>
              </a:rPr>
              <a:t>Rahmenwerk Sport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sz="4800" dirty="0">
                <a:solidFill>
                  <a:schemeClr val="tx1"/>
                </a:solidFill>
              </a:rPr>
            </a:br>
            <a:r>
              <a:rPr lang="de-DE" sz="2800" dirty="0">
                <a:solidFill>
                  <a:schemeClr val="tx1"/>
                </a:solidFill>
              </a:rPr>
              <a:t>Zielgruppe: 3- 10 Jahre</a:t>
            </a:r>
          </a:p>
        </p:txBody>
      </p:sp>
      <p:pic>
        <p:nvPicPr>
          <p:cNvPr id="4" name="Grafik 3" descr="Ein Bild, das Symbol, Logo, Grafiken enthält.&#10;&#10;Automatisch generierte Beschreibung">
            <a:extLst>
              <a:ext uri="{FF2B5EF4-FFF2-40B4-BE49-F238E27FC236}">
                <a16:creationId xmlns:a16="http://schemas.microsoft.com/office/drawing/2014/main" id="{C9EECEE0-F5F3-0B9C-1256-1AFBC94E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970" y="4897908"/>
            <a:ext cx="544694" cy="8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146CD-6B85-6730-4148-22CCA2A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23139"/>
            <a:ext cx="10763476" cy="5203192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Freude an Bewegung – Ich spiele!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Sportlich-Inhaltlich</a:t>
            </a:r>
          </a:p>
          <a:p>
            <a:pPr lvl="6"/>
            <a:r>
              <a:rPr lang="de-DE" dirty="0"/>
              <a:t>vielseitige Körper- und Bewegungserfahrungen</a:t>
            </a:r>
            <a:r>
              <a:rPr lang="de-DE" dirty="0">
                <a:latin typeface="+mj-lt"/>
              </a:rPr>
              <a:t>			</a:t>
            </a:r>
          </a:p>
          <a:p>
            <a:pPr lvl="6"/>
            <a:r>
              <a:rPr lang="de-DE" dirty="0"/>
              <a:t>Basismotorik: rennen, springen, klettern, rückwärts laufen</a:t>
            </a:r>
          </a:p>
          <a:p>
            <a:pPr lvl="6"/>
            <a:r>
              <a:rPr lang="de-DE" dirty="0"/>
              <a:t>den eigenen Körper kennenlernen und wahrnehmen</a:t>
            </a:r>
          </a:p>
          <a:p>
            <a:pPr lvl="6"/>
            <a:r>
              <a:rPr lang="de-DE" dirty="0"/>
              <a:t>Einführung Rituale und struktureller Ablauf</a:t>
            </a:r>
          </a:p>
          <a:p>
            <a:pPr lvl="6"/>
            <a:r>
              <a:rPr lang="de-DE" dirty="0"/>
              <a:t>erste Schritte zum Regelverständnis</a:t>
            </a:r>
          </a:p>
          <a:p>
            <a:pPr lvl="6"/>
            <a:r>
              <a:rPr lang="de-DE" dirty="0"/>
              <a:t>Vielfalt der Sportlandschaft/Sportarten darstellen und widerspiegeln</a:t>
            </a:r>
            <a:endParaRPr lang="de-DE" dirty="0">
              <a:latin typeface="+mj-lt"/>
            </a:endParaRP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Persönlichkeit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Förderung der Selbstwirksamkeit (Selbstbild)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Identitätsentwicklung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Förderung von Resilienz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Sozialkompetenzentwicklung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Gefühlsausdruck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86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Inhaltlich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11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4F5DD3B-3CF0-962D-3382-41DCA84E4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905691"/>
            <a:ext cx="10728325" cy="5044259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Gestaltung einer Einheit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Körpererfahrung</a:t>
            </a:r>
          </a:p>
          <a:p>
            <a:pPr lvl="6"/>
            <a:r>
              <a:rPr lang="de-DE" dirty="0"/>
              <a:t>Koordinative und Kognitive Reize</a:t>
            </a:r>
            <a:r>
              <a:rPr lang="de-DE" dirty="0">
                <a:latin typeface="+mj-lt"/>
              </a:rPr>
              <a:t>			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Sozialerfahrung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Kommunikations- und Kooperationsfähigkeit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Konfliktfähigkeit und Frustrationstoleranz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Widerstandsfähigkeit und Stress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Beziehung, Verantwortung, Rücksicht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Gefühlsausdruck</a:t>
            </a:r>
            <a:endParaRPr lang="de-DE" dirty="0"/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Materialerfahrung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Kennenlernen und Erkunden von Materialeigenschaften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Begreifen physikalischer Phänomene wie Gleichgewicht, Schwerkraft und Schwung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29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Inhaltlich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146CD-6B85-6730-4148-22CCA2A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823139"/>
            <a:ext cx="9997122" cy="4915818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Gestaltung Übergang</a:t>
            </a: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endParaRPr lang="de-DE" dirty="0">
              <a:latin typeface="+mj-lt"/>
            </a:endParaRPr>
          </a:p>
          <a:p>
            <a:pPr lvl="6"/>
            <a:r>
              <a:rPr lang="de-DE" sz="2000" dirty="0"/>
              <a:t>Gemeinsamer Sportunterricht Grundschule und Kita</a:t>
            </a:r>
            <a:r>
              <a:rPr lang="de-DE" sz="2000" dirty="0">
                <a:latin typeface="+mj-lt"/>
              </a:rPr>
              <a:t>	</a:t>
            </a:r>
          </a:p>
          <a:p>
            <a:pPr marL="2743200" lvl="6" indent="0">
              <a:buNone/>
            </a:pPr>
            <a:r>
              <a:rPr lang="de-DE" sz="2000" dirty="0">
                <a:latin typeface="+mj-lt"/>
              </a:rPr>
              <a:t>	</a:t>
            </a: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Olympische Spiele im Sommer und Winter</a:t>
            </a:r>
          </a:p>
          <a:p>
            <a:pPr lvl="6"/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Kita- und Grundschulfest</a:t>
            </a:r>
          </a:p>
          <a:p>
            <a:pPr lvl="6"/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Gemeinsamer Spielekatalog Kita und GS mit Levelsystem</a:t>
            </a:r>
          </a:p>
          <a:p>
            <a:pPr lvl="7"/>
            <a:r>
              <a:rPr lang="de-DE" sz="1600" dirty="0">
                <a:uFill>
                  <a:solidFill>
                    <a:schemeClr val="accent3"/>
                  </a:solidFill>
                </a:uFill>
              </a:rPr>
              <a:t>Bewegungsformen, Übungen, Spiele aus der Kita verfeinern, festigen und weiter ausbauen</a:t>
            </a:r>
          </a:p>
          <a:p>
            <a:pPr lvl="7"/>
            <a:endParaRPr lang="de-DE" sz="16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Von kleinen Spielen hin zu großen Spielen (sportartenübergreifend)</a:t>
            </a:r>
            <a:endParaRPr 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59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36BED-DF94-1F8A-1DC5-00831809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11288"/>
            <a:ext cx="10728325" cy="2017712"/>
          </a:xfrm>
        </p:spPr>
        <p:txBody>
          <a:bodyPr/>
          <a:lstStyle/>
          <a:p>
            <a:r>
              <a:rPr lang="de-DE" dirty="0"/>
              <a:t>Pädagogische und sportlich-inhaltliche Leitlinien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F38A2-8687-7D4F-FF70-6DE8B1B1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038" y="6373707"/>
            <a:ext cx="1210416" cy="219075"/>
          </a:xfrm>
        </p:spPr>
        <p:txBody>
          <a:bodyPr/>
          <a:lstStyle/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DAABC8-1D6D-6F60-91DB-6E33A7C8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438" y="6373707"/>
            <a:ext cx="4246562" cy="219075"/>
          </a:xfrm>
        </p:spPr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DB4CF5-04B6-9E47-0434-B4ADCB31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375" y="6373707"/>
            <a:ext cx="369570" cy="219075"/>
          </a:xfrm>
        </p:spPr>
        <p:txBody>
          <a:bodyPr/>
          <a:lstStyle/>
          <a:p>
            <a:fld id="{E7E96563-10ED-4DF3-A524-17EAC23AEFC2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299488-90FA-8AEE-F5E6-A178EDB0F6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10722821" cy="962025"/>
          </a:xfrm>
        </p:spPr>
        <p:txBody>
          <a:bodyPr/>
          <a:lstStyle/>
          <a:p>
            <a:r>
              <a:rPr lang="de-DE" dirty="0"/>
              <a:t>Für 5-7 Jährige</a:t>
            </a:r>
            <a:br>
              <a:rPr lang="de-DE" dirty="0"/>
            </a:br>
            <a:r>
              <a:rPr lang="de-DE" dirty="0"/>
              <a:t>Ziel: Bewegung und Sport erleben und erlernen</a:t>
            </a:r>
          </a:p>
        </p:txBody>
      </p:sp>
    </p:spTree>
    <p:extLst>
      <p:ext uri="{BB962C8B-B14F-4D97-AF65-F5344CB8AC3E}">
        <p14:creationId xmlns:p14="http://schemas.microsoft.com/office/powerpoint/2010/main" val="5100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146CD-6B85-6730-4148-22CCA2A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23139"/>
            <a:ext cx="10763476" cy="5203192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Freude an Bewegung – Wir spielen miteinander!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Sportlich-Inhaltlich</a:t>
            </a:r>
          </a:p>
          <a:p>
            <a:pPr lvl="6"/>
            <a:r>
              <a:rPr lang="de-DE" dirty="0"/>
              <a:t>Festigung Basismotorik: Laufen (vor- und rückwärts), rennen, hüpfen (</a:t>
            </a:r>
            <a:r>
              <a:rPr lang="de-DE" dirty="0" err="1"/>
              <a:t>beid</a:t>
            </a:r>
            <a:r>
              <a:rPr lang="de-DE" dirty="0"/>
              <a:t>- und einbeinig), balancieren, (gezielt) werfen, fangen</a:t>
            </a:r>
          </a:p>
          <a:p>
            <a:pPr lvl="6"/>
            <a:r>
              <a:rPr lang="de-DE" dirty="0"/>
              <a:t>Kopplung erster komplexer Bewegungen (bspw. Seilspringen)</a:t>
            </a:r>
          </a:p>
          <a:p>
            <a:pPr lvl="6"/>
            <a:r>
              <a:rPr lang="de-DE" dirty="0"/>
              <a:t>(bewusster) Einsatz von Signalen/Reizen (auditiv, visuell, taktil, verbal)</a:t>
            </a:r>
          </a:p>
          <a:p>
            <a:pPr lvl="6"/>
            <a:r>
              <a:rPr lang="de-DE" dirty="0"/>
              <a:t>Vielfalt der Sportlandschaft/Sportarten darstellen und widerspiegeln</a:t>
            </a:r>
            <a:endParaRPr lang="de-DE" dirty="0">
              <a:latin typeface="+mj-lt"/>
            </a:endParaRP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Persönlichkeit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Schulung Regelverständnis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Erste Schritte zur Konfliktbewältigung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Einordnung individueller Leistung in Situation (bspw. Gewinnen/Verlieren)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Gruppengefühl/Gruppenstruktur kennenlernen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Selbsteinschätzung/Selbstwahrnehmung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Emotionsportfolio und der Umgang damit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93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Inhaltlich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15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4F5DD3B-3CF0-962D-3382-41DCA84E4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905691"/>
            <a:ext cx="10728325" cy="5044259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Gestaltung einer Einheit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Körpererfahrung</a:t>
            </a:r>
          </a:p>
          <a:p>
            <a:pPr lvl="6"/>
            <a:r>
              <a:rPr lang="de-DE" dirty="0"/>
              <a:t>Koordinative und Kognitive Reize</a:t>
            </a:r>
            <a:r>
              <a:rPr lang="de-DE" dirty="0">
                <a:latin typeface="+mj-lt"/>
              </a:rPr>
              <a:t>	</a:t>
            </a:r>
          </a:p>
          <a:p>
            <a:pPr lvl="6"/>
            <a:r>
              <a:rPr lang="de-DE" dirty="0"/>
              <a:t>Kombination von Bewegungsmustern</a:t>
            </a:r>
            <a:endParaRPr lang="de-DE" dirty="0">
              <a:latin typeface="+mj-lt"/>
            </a:endParaRP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Sozialerfahrung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Kommunikations- und Kooperationsfähigkeit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Konfliktfähigkeit und Frustrationstoleranz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Widerstandsfähigkeit und Stress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Beziehung, Verantwortung kennenlernen, Rücksicht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Grenzen austesten</a:t>
            </a:r>
            <a:endParaRPr lang="de-DE" dirty="0"/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Materialerfahrung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(gezielter) Einsatz von Materialeigenschaften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Begreifen physikalischer Phänomene wie Gleichgewicht, Schwerkraft und Schwung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13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Gestaltung Übergang</a:t>
            </a:r>
            <a:endParaRPr lang="de-DE" sz="1200" dirty="0">
              <a:latin typeface="+mj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146CD-6B85-6730-4148-22CCA2A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823139"/>
            <a:ext cx="9997122" cy="4915818"/>
          </a:xfrm>
        </p:spPr>
        <p:txBody>
          <a:bodyPr/>
          <a:lstStyle/>
          <a:p>
            <a:pPr marL="3406775" indent="-3406775">
              <a:buNone/>
            </a:pPr>
            <a:endParaRPr lang="de-DE" dirty="0">
              <a:latin typeface="+mj-lt"/>
            </a:endParaRPr>
          </a:p>
          <a:p>
            <a:pPr lvl="6"/>
            <a:r>
              <a:rPr lang="de-DE" sz="2000" dirty="0"/>
              <a:t>Gemeinsamer Sportunterricht Grundschule und Kita</a:t>
            </a:r>
            <a:r>
              <a:rPr lang="de-DE" sz="2000" dirty="0">
                <a:latin typeface="+mj-lt"/>
              </a:rPr>
              <a:t>	</a:t>
            </a:r>
          </a:p>
          <a:p>
            <a:pPr marL="2743200" lvl="6" indent="0">
              <a:buNone/>
            </a:pPr>
            <a:r>
              <a:rPr lang="de-DE" sz="2000" dirty="0">
                <a:latin typeface="+mj-lt"/>
              </a:rPr>
              <a:t>	</a:t>
            </a: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Olympische Spiele im Sommer und Winter</a:t>
            </a:r>
          </a:p>
          <a:p>
            <a:pPr lvl="6"/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Kita- und Grundschulfest</a:t>
            </a:r>
          </a:p>
          <a:p>
            <a:pPr lvl="6"/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Gemeinsamer Spielekatalog Kita und GS mit Levelsystem</a:t>
            </a:r>
          </a:p>
          <a:p>
            <a:pPr lvl="7"/>
            <a:r>
              <a:rPr lang="de-DE" sz="1600" dirty="0">
                <a:uFill>
                  <a:solidFill>
                    <a:schemeClr val="accent3"/>
                  </a:solidFill>
                </a:uFill>
              </a:rPr>
              <a:t>Bewegungsformen, Übungen, Spiele aus der Kita verfeinern, festigen und weiter ausbauen</a:t>
            </a:r>
          </a:p>
          <a:p>
            <a:pPr lvl="7"/>
            <a:endParaRPr lang="de-DE" sz="16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Von Kleinen Spielen hin zu Großen Spielen (sportartenübergreifend)</a:t>
            </a:r>
            <a:endParaRPr 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863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36BED-DF94-1F8A-1DC5-00831809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11288"/>
            <a:ext cx="10728325" cy="2017712"/>
          </a:xfrm>
        </p:spPr>
        <p:txBody>
          <a:bodyPr/>
          <a:lstStyle/>
          <a:p>
            <a:r>
              <a:rPr lang="de-DE" dirty="0"/>
              <a:t>Pädagogische und sportlich-inhaltliche Leitlinien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F38A2-8687-7D4F-FF70-6DE8B1B1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038" y="6373707"/>
            <a:ext cx="1210416" cy="219075"/>
          </a:xfrm>
        </p:spPr>
        <p:txBody>
          <a:bodyPr/>
          <a:lstStyle/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DAABC8-1D6D-6F60-91DB-6E33A7C8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438" y="6373707"/>
            <a:ext cx="4246562" cy="219075"/>
          </a:xfrm>
        </p:spPr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DB4CF5-04B6-9E47-0434-B4ADCB31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375" y="6373707"/>
            <a:ext cx="369570" cy="219075"/>
          </a:xfrm>
        </p:spPr>
        <p:txBody>
          <a:bodyPr/>
          <a:lstStyle/>
          <a:p>
            <a:fld id="{E7E96563-10ED-4DF3-A524-17EAC23AEFC2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299488-90FA-8AEE-F5E6-A178EDB0F6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10722821" cy="962025"/>
          </a:xfrm>
        </p:spPr>
        <p:txBody>
          <a:bodyPr/>
          <a:lstStyle/>
          <a:p>
            <a:r>
              <a:rPr lang="de-DE" dirty="0"/>
              <a:t>Für 7-10 Jährige</a:t>
            </a:r>
            <a:br>
              <a:rPr lang="de-DE" dirty="0"/>
            </a:br>
            <a:r>
              <a:rPr lang="de-DE" dirty="0"/>
              <a:t>Ziel: Bewegung und Sport erlernen</a:t>
            </a:r>
          </a:p>
        </p:txBody>
      </p:sp>
    </p:spTree>
    <p:extLst>
      <p:ext uri="{BB962C8B-B14F-4D97-AF65-F5344CB8AC3E}">
        <p14:creationId xmlns:p14="http://schemas.microsoft.com/office/powerpoint/2010/main" val="3289253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146CD-6B85-6730-4148-22CCA2A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23139"/>
            <a:ext cx="10763476" cy="5203192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Freude an Bewegung – Wir spielen gegeneinander!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Sportlich-Inhaltlich</a:t>
            </a:r>
          </a:p>
          <a:p>
            <a:pPr lvl="6"/>
            <a:r>
              <a:rPr lang="de-DE" dirty="0"/>
              <a:t>Vorbereitung auf sportartspezifische Angebote</a:t>
            </a:r>
            <a:r>
              <a:rPr lang="de-DE" dirty="0">
                <a:latin typeface="+mj-lt"/>
              </a:rPr>
              <a:t>		</a:t>
            </a:r>
          </a:p>
          <a:p>
            <a:pPr lvl="6"/>
            <a:r>
              <a:rPr lang="de-DE" dirty="0"/>
              <a:t>Herausfinden meiner persönlichen Sportart</a:t>
            </a:r>
          </a:p>
          <a:p>
            <a:pPr lvl="6"/>
            <a:r>
              <a:rPr lang="de-DE" dirty="0"/>
              <a:t>Koordinative Fähigkeiten ausweiten, festigen, verfeinern (Verstetigung)</a:t>
            </a:r>
          </a:p>
          <a:p>
            <a:pPr lvl="6"/>
            <a:r>
              <a:rPr lang="de-DE" dirty="0"/>
              <a:t>Vielfalt der Sportlandschaft/Sportarten darstellen und ausprobieren</a:t>
            </a:r>
          </a:p>
          <a:p>
            <a:pPr lvl="6"/>
            <a:r>
              <a:rPr lang="de-DE" dirty="0"/>
              <a:t>Verständnis der Elemente eines Spiels (technisch-taktisch)</a:t>
            </a:r>
            <a:endParaRPr lang="de-DE" dirty="0">
              <a:latin typeface="+mj-lt"/>
            </a:endParaRP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Persönlichkeit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Gemeinschaftsfähigkeit/soziale Intelligenz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Widerstandsfähigkeit und Identitätsbildung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Auseinandersetzung mit eigenen Fähigkeiten und Stärken 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Zusammenhang Konzentration und Motorik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Emotionsportfolio und Umgang damit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935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Inhaltlich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19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4F5DD3B-3CF0-962D-3382-41DCA84E4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905691"/>
            <a:ext cx="10728325" cy="5347063"/>
          </a:xfrm>
        </p:spPr>
        <p:txBody>
          <a:bodyPr/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Gestaltung einer Einheit</a:t>
            </a: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Körpererfahrung</a:t>
            </a:r>
          </a:p>
          <a:p>
            <a:pPr lvl="6"/>
            <a:r>
              <a:rPr lang="de-DE" dirty="0"/>
              <a:t>Ausweitung und dauerhafte Kombination koordinative und kognitive Reize</a:t>
            </a:r>
          </a:p>
          <a:p>
            <a:pPr lvl="6"/>
            <a:r>
              <a:rPr lang="de-DE" dirty="0"/>
              <a:t>Einsatz von zielgerichteten/kontrollierten Bewegungsmustern</a:t>
            </a:r>
          </a:p>
          <a:p>
            <a:pPr lvl="6"/>
            <a:r>
              <a:rPr lang="de-DE" dirty="0"/>
              <a:t>(gezielte) Ansteuerung von Extremitäten </a:t>
            </a:r>
            <a:endParaRPr lang="de-DE" dirty="0">
              <a:latin typeface="+mj-lt"/>
            </a:endParaRPr>
          </a:p>
          <a:p>
            <a:pPr marL="3406775" indent="-3406775">
              <a:buNone/>
            </a:pPr>
            <a:endParaRPr lang="de-DE" sz="1000" dirty="0">
              <a:latin typeface="+mj-lt"/>
            </a:endParaRPr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Sozialerfahrung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Kommunikations- und Kooperationsfähigkeit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Konfliktfähigkeit und Frustrationstoleranz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Widerstandsfähigkeit und Stress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Beziehung, Verantwortung übernehmen, Rücksicht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Grenzen austesten</a:t>
            </a:r>
            <a:endParaRPr lang="de-DE" dirty="0"/>
          </a:p>
          <a:p>
            <a:pPr marL="3406775" indent="-3406775">
              <a:buNone/>
            </a:pPr>
            <a:r>
              <a:rPr lang="de-DE" dirty="0">
                <a:latin typeface="+mj-lt"/>
              </a:rPr>
              <a:t>Materialerfahrung</a:t>
            </a:r>
            <a:r>
              <a:rPr lang="de-DE" dirty="0"/>
              <a:t>	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Kennenlernen und Erkunden von Materialeigenschaften</a:t>
            </a:r>
          </a:p>
          <a:p>
            <a:pPr lvl="6"/>
            <a:r>
              <a:rPr lang="de-DE" dirty="0">
                <a:uFill>
                  <a:solidFill>
                    <a:schemeClr val="accent3"/>
                  </a:solidFill>
                </a:uFill>
              </a:rPr>
              <a:t>Begreifen physikalischer Phänomene wie Gleichgewicht, Schwerkraft und Schwung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332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7DAC2B05-D145-B2DE-C561-27E7230FB3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8" b="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D99A01-D1CA-F53D-7A0B-15DDA01649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10596563" y="6132879"/>
            <a:ext cx="1296000" cy="435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336BED-DF94-1F8A-1DC5-00831809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11288"/>
            <a:ext cx="7964487" cy="2017712"/>
          </a:xfrm>
        </p:spPr>
        <p:txBody>
          <a:bodyPr/>
          <a:lstStyle/>
          <a:p>
            <a:r>
              <a:rPr lang="de-DE" dirty="0"/>
              <a:t>VISION: Kinder für Sport &amp; Bewegung begeistern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F38A2-8687-7D4F-FF70-6DE8B1B1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038" y="6373707"/>
            <a:ext cx="1210416" cy="219075"/>
          </a:xfrm>
        </p:spPr>
        <p:txBody>
          <a:bodyPr/>
          <a:lstStyle/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DAABC8-1D6D-6F60-91DB-6E33A7C8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438" y="6373707"/>
            <a:ext cx="4246562" cy="219075"/>
          </a:xfrm>
        </p:spPr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299488-90FA-8AEE-F5E6-A178EDB0F6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7960400" cy="962025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Alle teilnehmenden Kinder der SPORT VERNETZT Angebote erhalten qualitativ hochwertige Bewegungs-/Sportangebote</a:t>
            </a:r>
          </a:p>
          <a:p>
            <a:endParaRPr lang="de-DE" sz="1000" dirty="0"/>
          </a:p>
          <a:p>
            <a:r>
              <a:rPr lang="de-DE" dirty="0">
                <a:solidFill>
                  <a:schemeClr val="bg1"/>
                </a:solidFill>
              </a:rPr>
              <a:t>Entwicklung eines sportlich-inhaltlichen Rahmenwerks für die Altersgruppe 3-10 Jahre. </a:t>
            </a:r>
          </a:p>
        </p:txBody>
      </p:sp>
    </p:spTree>
    <p:extLst>
      <p:ext uri="{BB962C8B-B14F-4D97-AF65-F5344CB8AC3E}">
        <p14:creationId xmlns:p14="http://schemas.microsoft.com/office/powerpoint/2010/main" val="260359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3D93C-03F9-1B7F-B70D-3AC06DD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Gestaltung Übergang</a:t>
            </a:r>
            <a:br>
              <a:rPr lang="de-DE" sz="1200" dirty="0">
                <a:latin typeface="+mj-lt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146CD-6B85-6730-4148-22CCA2A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823139"/>
            <a:ext cx="9997122" cy="4915818"/>
          </a:xfrm>
        </p:spPr>
        <p:txBody>
          <a:bodyPr/>
          <a:lstStyle/>
          <a:p>
            <a:pPr marL="3406775" indent="-3406775">
              <a:buNone/>
            </a:pPr>
            <a:endParaRPr lang="de-DE" dirty="0">
              <a:latin typeface="+mj-lt"/>
            </a:endParaRPr>
          </a:p>
          <a:p>
            <a:pPr lvl="6"/>
            <a:r>
              <a:rPr lang="de-DE" sz="2000" dirty="0"/>
              <a:t>Gemeinsamer Sportunterricht Grundschule und Oberschule</a:t>
            </a:r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Grundschul-/Oberschulfest</a:t>
            </a:r>
          </a:p>
          <a:p>
            <a:pPr lvl="6"/>
            <a:endParaRPr lang="de-DE" sz="20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Gemeinsamer Wettbewerb Grundschule und Oberschule</a:t>
            </a:r>
          </a:p>
          <a:p>
            <a:pPr lvl="7"/>
            <a:r>
              <a:rPr lang="de-DE" sz="1600" dirty="0">
                <a:uFill>
                  <a:solidFill>
                    <a:schemeClr val="accent3"/>
                  </a:solidFill>
                </a:uFill>
              </a:rPr>
              <a:t>Turniere und Ligen</a:t>
            </a:r>
          </a:p>
          <a:p>
            <a:pPr lvl="7"/>
            <a:endParaRPr lang="de-DE" sz="1600" dirty="0">
              <a:uFill>
                <a:solidFill>
                  <a:schemeClr val="accent3"/>
                </a:solidFill>
              </a:uFill>
            </a:endParaRPr>
          </a:p>
          <a:p>
            <a:pPr lvl="6"/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Einsatz älterer </a:t>
            </a:r>
            <a:r>
              <a:rPr lang="de-DE" sz="2000" dirty="0" err="1">
                <a:uFill>
                  <a:solidFill>
                    <a:schemeClr val="accent3"/>
                  </a:solidFill>
                </a:uFill>
              </a:rPr>
              <a:t>Schüler:innen</a:t>
            </a:r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 als Coaches in Grundschulen (z.B. </a:t>
            </a:r>
            <a:r>
              <a:rPr lang="de-DE" sz="2000" dirty="0" err="1">
                <a:uFill>
                  <a:solidFill>
                    <a:schemeClr val="accent3"/>
                  </a:solidFill>
                </a:uFill>
              </a:rPr>
              <a:t>Sport-Lots:innen-Projekt</a:t>
            </a:r>
            <a:r>
              <a:rPr lang="de-DE" sz="2000" dirty="0">
                <a:uFill>
                  <a:solidFill>
                    <a:schemeClr val="accent3"/>
                  </a:solidFill>
                </a:uFill>
              </a:rPr>
              <a:t>)</a:t>
            </a:r>
            <a:endParaRPr 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3C9CB-E604-5012-A9A0-E8C37DA4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195D-7617-44D1-8844-D14FE2C5F055}" type="datetime1">
              <a:rPr lang="de-DE" smtClean="0"/>
              <a:t>19.09.2024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F60B0-754A-8390-11D1-CB893B13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BF235-5DBB-1640-CD60-871FD33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121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C97FC2CA-B35F-B7A6-E456-1CDCA67B4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489" y="908050"/>
            <a:ext cx="5854474" cy="36597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A3C317D-9CAA-3B3D-CE65-E52B62E65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920705"/>
            <a:ext cx="4134802" cy="23233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88158F-75D0-BBF6-0628-444AE0F4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236" y="2881040"/>
            <a:ext cx="4134802" cy="2323365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2FFE2B8-335C-18CF-C21D-0EB6C23837E7}"/>
              </a:ext>
            </a:extLst>
          </p:cNvPr>
          <p:cNvSpPr/>
          <p:nvPr/>
        </p:nvSpPr>
        <p:spPr>
          <a:xfrm>
            <a:off x="4168140" y="2331720"/>
            <a:ext cx="2141220" cy="784860"/>
          </a:xfrm>
          <a:prstGeom prst="roundRect">
            <a:avLst>
              <a:gd name="adj" fmla="val 39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F8C9C1-DDE9-F596-ED9D-ED4AFEFF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3C9908-3470-6146-C650-49914D0B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0BE433-20C3-9808-D360-FFB5DEAC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9" name="Rechteck: abgerundete Ecken 8">
            <a:hlinkClick r:id="rId5"/>
            <a:extLst>
              <a:ext uri="{FF2B5EF4-FFF2-40B4-BE49-F238E27FC236}">
                <a16:creationId xmlns:a16="http://schemas.microsoft.com/office/drawing/2014/main" id="{DB1CC4E7-E651-3021-1DC0-6DF9E422BDE2}"/>
              </a:ext>
            </a:extLst>
          </p:cNvPr>
          <p:cNvSpPr/>
          <p:nvPr/>
        </p:nvSpPr>
        <p:spPr>
          <a:xfrm>
            <a:off x="6037489" y="4889973"/>
            <a:ext cx="2695031" cy="61171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www.albathek.de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CF1ACD1-BB2A-4AB1-6390-9685696A1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82454">
            <a:off x="3704807" y="2176779"/>
            <a:ext cx="2945713" cy="12952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19C503-0DFC-6E93-83D6-F5C017EB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11139"/>
            <a:ext cx="11609161" cy="612000"/>
          </a:xfrm>
        </p:spPr>
        <p:txBody>
          <a:bodyPr/>
          <a:lstStyle/>
          <a:p>
            <a:r>
              <a:rPr lang="de-DE" dirty="0"/>
              <a:t>Inspirationsquellen</a:t>
            </a:r>
          </a:p>
        </p:txBody>
      </p:sp>
    </p:spTree>
    <p:extLst>
      <p:ext uri="{BB962C8B-B14F-4D97-AF65-F5344CB8AC3E}">
        <p14:creationId xmlns:p14="http://schemas.microsoft.com/office/powerpoint/2010/main" val="2004301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85BF10-5F2F-48AD-5C87-60CD6B1E8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908050"/>
            <a:ext cx="4119563" cy="231480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539C7C-582E-10C2-B68E-8126C236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D6915E-745C-9FC0-ED9E-35AE06185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C19EC-7165-E1DF-DBCB-968E61CE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3AC839-5454-5DCE-B186-09A683ADD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901246"/>
            <a:ext cx="5879782" cy="36736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ADAE1C3-9D28-C261-9A94-DCA66E94B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200" y="2868930"/>
            <a:ext cx="4119563" cy="2314802"/>
          </a:xfrm>
          <a:prstGeom prst="rect">
            <a:avLst/>
          </a:prstGeom>
        </p:spPr>
      </p:pic>
      <p:sp>
        <p:nvSpPr>
          <p:cNvPr id="13" name="Rechteck: abgerundete Ecken 12">
            <a:hlinkClick r:id="rId5"/>
            <a:extLst>
              <a:ext uri="{FF2B5EF4-FFF2-40B4-BE49-F238E27FC236}">
                <a16:creationId xmlns:a16="http://schemas.microsoft.com/office/drawing/2014/main" id="{0FA4D4AF-15AD-87DA-22AF-842EEEC1A962}"/>
              </a:ext>
            </a:extLst>
          </p:cNvPr>
          <p:cNvSpPr/>
          <p:nvPr/>
        </p:nvSpPr>
        <p:spPr>
          <a:xfrm>
            <a:off x="5394961" y="4882353"/>
            <a:ext cx="3139440" cy="61171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www.sport-vernetzt.de</a:t>
            </a:r>
          </a:p>
        </p:txBody>
      </p:sp>
    </p:spTree>
    <p:extLst>
      <p:ext uri="{BB962C8B-B14F-4D97-AF65-F5344CB8AC3E}">
        <p14:creationId xmlns:p14="http://schemas.microsoft.com/office/powerpoint/2010/main" val="51541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20095-BB15-5250-F682-C3122A829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" y="546848"/>
            <a:ext cx="11591926" cy="3948952"/>
          </a:xfrm>
        </p:spPr>
        <p:txBody>
          <a:bodyPr/>
          <a:lstStyle/>
          <a:p>
            <a:r>
              <a:rPr lang="de-DE" dirty="0"/>
              <a:t>Danke für Eure Aufmerksamkeit zum</a:t>
            </a:r>
            <a:br>
              <a:rPr lang="de-DE" dirty="0"/>
            </a:br>
            <a:r>
              <a:rPr lang="de-DE" dirty="0">
                <a:solidFill>
                  <a:schemeClr val="tx1"/>
                </a:solidFill>
              </a:rPr>
              <a:t>Rahmenwerk Sport!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sz="4800" dirty="0">
                <a:solidFill>
                  <a:schemeClr val="tx1"/>
                </a:solidFill>
              </a:rPr>
            </a:br>
            <a:r>
              <a:rPr lang="de-DE" sz="2800" dirty="0">
                <a:solidFill>
                  <a:schemeClr val="tx1"/>
                </a:solidFill>
              </a:rPr>
              <a:t>Fragen und Anmerkungen an: </a:t>
            </a:r>
            <a:r>
              <a:rPr lang="de-DE" sz="2800" dirty="0">
                <a:solidFill>
                  <a:schemeClr val="tx1"/>
                </a:solidFill>
                <a:hlinkClick r:id="rId2"/>
              </a:rPr>
              <a:t>sportvernetzt@albaberlin.de</a:t>
            </a:r>
            <a:r>
              <a:rPr lang="de-DE" sz="28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3" name="Grafik 2" descr="Ein Bild, das Symbol, Logo, Grafiken enthält.&#10;&#10;Automatisch generierte Beschreibung">
            <a:extLst>
              <a:ext uri="{FF2B5EF4-FFF2-40B4-BE49-F238E27FC236}">
                <a16:creationId xmlns:a16="http://schemas.microsoft.com/office/drawing/2014/main" id="{95A7D20F-3D34-9F60-BB89-132FF105E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153" y="4897908"/>
            <a:ext cx="544694" cy="8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1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DB1C5-010A-667B-DF4A-69F6E7551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A58DA1-DB91-92FE-90F8-76AB6FC94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Welche Haltung hat der Coach dabei?</a:t>
            </a:r>
          </a:p>
          <a:p>
            <a:r>
              <a:rPr lang="de-DE" dirty="0"/>
              <a:t>Wie sollten Spiele/Angebote gemäß der ermittelten sportlichen-inhaltlichen und pädagogischen Grundprinzipien dann ausgestaltet und Entwicklungsziele definiert sein? </a:t>
            </a:r>
          </a:p>
          <a:p>
            <a:r>
              <a:rPr lang="de-DE" dirty="0"/>
              <a:t>Wie müssen Übergänge gestaltet sein?</a:t>
            </a:r>
          </a:p>
          <a:p>
            <a:r>
              <a:rPr lang="de-DE" dirty="0"/>
              <a:t>Wo lässt sich das sportlich-inhaltliche Konzept im Ganztags-Alltag integrieren?</a:t>
            </a:r>
          </a:p>
          <a:p>
            <a:r>
              <a:rPr lang="de-DE" dirty="0"/>
              <a:t>Auf welche vorhandenen Konzepte (Inspirationsquellen) können wir zurückgreifen?</a:t>
            </a:r>
          </a:p>
          <a:p>
            <a:r>
              <a:rPr lang="de-DE" dirty="0"/>
              <a:t>Was tun wir auf dem „Platz“ mit Kindern zwischen 3 und 10 Jahren? (Benutzt die </a:t>
            </a:r>
            <a:r>
              <a:rPr lang="de-DE" dirty="0" err="1"/>
              <a:t>ALBAthek</a:t>
            </a:r>
            <a:r>
              <a:rPr lang="de-DE" dirty="0"/>
              <a:t>!)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064A3B-1AAE-1ED6-3FA2-9E392DC8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6A6111-D7E7-A072-B587-A79B49C8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B1E73FBC-D086-D3E3-0A92-4BC3D9DFC4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028" r="4028"/>
          <a:stretch/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E5FAB52-2122-F5B6-DA4F-426754ED7A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28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C8A21AA-D915-C17F-B405-6BAB9B867B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4529" r="14359"/>
          <a:stretch/>
        </p:blipFill>
        <p:spPr>
          <a:xfrm>
            <a:off x="5418103" y="0"/>
            <a:ext cx="7093789" cy="6858000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6099BA-E6F4-835F-5470-2D4AA67D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4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23BBDD-BCA8-6D22-5727-FD4B0987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Coaching: Haltung der </a:t>
            </a:r>
            <a:r>
              <a:rPr lang="de-DE" dirty="0" err="1"/>
              <a:t>Trainer:innen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D0D8EE-B51F-2A5D-9141-75876D46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759FEE-8929-1DBB-97A5-9ECBE86C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6AD87F-4D66-87F6-68FF-D3DF4F78C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Begleitend und Aktivierend</a:t>
            </a:r>
          </a:p>
          <a:p>
            <a:pPr marL="0" indent="0">
              <a:buNone/>
            </a:pPr>
            <a:r>
              <a:rPr lang="de-DE" dirty="0"/>
              <a:t>Du bist aktiver Teil des Angebots.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Du bist ein Vorbild.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Du verfolgst einen roten Faden und setzt Dir pro Stunde ein Ziel.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800" dirty="0">
                <a:latin typeface="+mj-lt"/>
              </a:rPr>
              <a:t>Hoffnungsbasiert und Sinnvermittelnd</a:t>
            </a:r>
          </a:p>
          <a:p>
            <a:pPr marL="0" indent="0">
              <a:buNone/>
            </a:pPr>
            <a:r>
              <a:rPr lang="de-DE" dirty="0"/>
              <a:t>Du bist motiviert und möchtest etwas in dieser Altersgruppe anbieten.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Du Schaffst Bilder.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73AE52-4C5E-D996-1CB8-0D0443569D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359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Kleidung, Person, Im Haus, Sport enthält.&#10;&#10;Automatisch generierte Beschreibung">
            <a:extLst>
              <a:ext uri="{FF2B5EF4-FFF2-40B4-BE49-F238E27FC236}">
                <a16:creationId xmlns:a16="http://schemas.microsoft.com/office/drawing/2014/main" id="{D2CAC3D1-5A30-D475-B0AF-046630CAD3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355" r="11355"/>
          <a:stretch>
            <a:fillRect/>
          </a:stretch>
        </p:blipFill>
        <p:spPr/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6099BA-E6F4-835F-5470-2D4AA67D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5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23BBDD-BCA8-6D22-5727-FD4B0987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Coaching: Haltung der </a:t>
            </a:r>
            <a:r>
              <a:rPr lang="de-DE" dirty="0" err="1"/>
              <a:t>Trainer:innen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D0D8EE-B51F-2A5D-9141-75876D46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759FEE-8929-1DBB-97A5-9ECBE86C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6AD87F-4D66-87F6-68FF-D3DF4F78C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Spielerisch und Motiviert</a:t>
            </a:r>
          </a:p>
          <a:p>
            <a:pPr marL="0" indent="0">
              <a:buNone/>
            </a:pPr>
            <a:r>
              <a:rPr lang="de-DE" dirty="0"/>
              <a:t>Du verpackst Deine Inhalte in Themenwelten und baust kindgerechte Erzählstränge.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000" dirty="0">
                <a:latin typeface="+mj-lt"/>
              </a:rPr>
              <a:t>Reflektiert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Du reflektierst Deine Einheiten mit den Kindern und anderen Beteiligten.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000" dirty="0">
                <a:latin typeface="+mj-lt"/>
              </a:rPr>
              <a:t>Neugierig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Du informierst Dich und bildest Dich selbständig weiter.</a:t>
            </a:r>
          </a:p>
          <a:p>
            <a:pPr marL="0" indent="0">
              <a:buNone/>
            </a:pPr>
            <a:r>
              <a:rPr lang="de-DE" dirty="0"/>
              <a:t>Du integrierst die Personen der Einrichtung. 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73AE52-4C5E-D996-1CB8-0D0443569D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702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Ein Bild, das Person, Kleidung, Schuhwerk, spielen enthält.&#10;&#10;Automatisch generierte Beschreibung">
            <a:extLst>
              <a:ext uri="{FF2B5EF4-FFF2-40B4-BE49-F238E27FC236}">
                <a16:creationId xmlns:a16="http://schemas.microsoft.com/office/drawing/2014/main" id="{1F7F69AE-5532-4D07-DFA6-E03D400682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515" r="14515"/>
          <a:stretch>
            <a:fillRect/>
          </a:stretch>
        </p:blipFill>
        <p:spPr/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6099BA-E6F4-835F-5470-2D4AA67D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/>
              <a:t>6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23BBDD-BCA8-6D22-5727-FD4B0987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Coaching: Haltung der </a:t>
            </a:r>
            <a:r>
              <a:rPr lang="de-DE" dirty="0" err="1"/>
              <a:t>Trainer:innen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D0D8EE-B51F-2A5D-9141-75876D46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0E7E-71E7-43ED-9225-8EB431721779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759FEE-8929-1DBB-97A5-9ECBE86C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6AD87F-4D66-87F6-68FF-D3DF4F78C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Beziehungsorientiert, Flexibel &amp; Individualisiert</a:t>
            </a:r>
          </a:p>
          <a:p>
            <a:pPr marL="0" indent="0">
              <a:buNone/>
            </a:pPr>
            <a:r>
              <a:rPr lang="de-DE" dirty="0"/>
              <a:t>Du gehst auf die Augenhöhe der Kinder. </a:t>
            </a:r>
          </a:p>
          <a:p>
            <a:pPr marL="0" indent="0">
              <a:buNone/>
            </a:pPr>
            <a:r>
              <a:rPr lang="de-DE" dirty="0"/>
              <a:t>Du entwickelst Regeln und Zeichen mit den Kindern. </a:t>
            </a:r>
          </a:p>
          <a:p>
            <a:pPr marL="0" indent="0">
              <a:buNone/>
            </a:pPr>
            <a:r>
              <a:rPr lang="de-DE" dirty="0"/>
              <a:t>Du sprichst einfach und wertschätzend. </a:t>
            </a:r>
          </a:p>
          <a:p>
            <a:pPr marL="0" indent="0">
              <a:buNone/>
            </a:pPr>
            <a:r>
              <a:rPr lang="de-DE" dirty="0"/>
              <a:t>Du gehst auf Ideen und Wünsche der Kinder situativ ein und behältst trotzdem Deinen Plan im Auge.</a:t>
            </a:r>
          </a:p>
          <a:p>
            <a:pPr marL="0" indent="0">
              <a:buNone/>
            </a:pPr>
            <a:r>
              <a:rPr lang="de-DE" dirty="0"/>
              <a:t>Du darfst nichts persönlich nehmen. Ein Spiel/eine Stunde darf auch mal nicht gut laufen.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73AE52-4C5E-D996-1CB8-0D0443569D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932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C4DAB-92B1-53AD-0360-8A94B8D1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Sportliche Leitziele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0D3BFB-A6E4-43C6-F277-A99C16D7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>
                <a:solidFill>
                  <a:schemeClr val="tx1"/>
                </a:solidFill>
              </a:rPr>
              <a:pPr/>
              <a:t>19.09.2024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E294C9-E5FB-D10F-636A-7B8576EF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66AFA4-5F02-6186-4ADE-0D681AB7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>
                <a:solidFill>
                  <a:schemeClr val="tx1"/>
                </a:solidFill>
              </a:rPr>
              <a:pPr/>
              <a:t>7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CA55D1B3-067F-4706-FD14-4ED9B016DB56}"/>
              </a:ext>
            </a:extLst>
          </p:cNvPr>
          <p:cNvSpPr/>
          <p:nvPr/>
        </p:nvSpPr>
        <p:spPr>
          <a:xfrm>
            <a:off x="694418" y="1520825"/>
            <a:ext cx="2573337" cy="2603500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152000" rIns="72000" rtlCol="0" anchor="t"/>
          <a:lstStyle/>
          <a:p>
            <a:pPr algn="ctr">
              <a:spcAft>
                <a:spcPts val="600"/>
              </a:spcAft>
            </a:pPr>
            <a:r>
              <a:rPr lang="de-DE" sz="2000" dirty="0">
                <a:solidFill>
                  <a:schemeClr val="accent2"/>
                </a:solidFill>
                <a:latin typeface="+mj-lt"/>
              </a:rPr>
              <a:t>Bis U7</a:t>
            </a:r>
          </a:p>
          <a:p>
            <a:pPr algn="ctr">
              <a:spcAft>
                <a:spcPts val="600"/>
              </a:spcAft>
            </a:pPr>
            <a:endParaRPr lang="de-DE" sz="2000" dirty="0">
              <a:solidFill>
                <a:schemeClr val="accent2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chemeClr val="tx1"/>
                </a:solidFill>
              </a:rPr>
              <a:t>Bewegung &amp; Sport erleben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46C36D1-99C8-EFD5-BA06-567990CFAAE5}"/>
              </a:ext>
            </a:extLst>
          </p:cNvPr>
          <p:cNvSpPr/>
          <p:nvPr/>
        </p:nvSpPr>
        <p:spPr>
          <a:xfrm>
            <a:off x="8886826" y="1520825"/>
            <a:ext cx="2573337" cy="2603500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152000" rIns="72000" rtlCol="0" anchor="t"/>
          <a:lstStyle/>
          <a:p>
            <a:pPr algn="ctr">
              <a:spcAft>
                <a:spcPts val="600"/>
              </a:spcAft>
            </a:pPr>
            <a:r>
              <a:rPr lang="de-DE" sz="2000" dirty="0">
                <a:solidFill>
                  <a:schemeClr val="accent2"/>
                </a:solidFill>
                <a:latin typeface="+mj-lt"/>
              </a:rPr>
              <a:t>U13</a:t>
            </a:r>
          </a:p>
          <a:p>
            <a:pPr algn="ctr">
              <a:spcAft>
                <a:spcPts val="600"/>
              </a:spcAft>
            </a:pPr>
            <a:endParaRPr lang="de-DE" sz="2000" dirty="0">
              <a:solidFill>
                <a:schemeClr val="accent2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chemeClr val="tx1"/>
                </a:solidFill>
              </a:rPr>
              <a:t>Bewegung &amp; Sport Verbessern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68A263A-A447-E0D6-EB29-44D3C30A584E}"/>
              </a:ext>
            </a:extLst>
          </p:cNvPr>
          <p:cNvSpPr/>
          <p:nvPr/>
        </p:nvSpPr>
        <p:spPr>
          <a:xfrm>
            <a:off x="3450167" y="1520825"/>
            <a:ext cx="2573337" cy="2603500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152000" rIns="72000" rtlCol="0" anchor="t"/>
          <a:lstStyle/>
          <a:p>
            <a:pPr algn="ctr">
              <a:spcAft>
                <a:spcPts val="600"/>
              </a:spcAft>
            </a:pPr>
            <a:r>
              <a:rPr lang="de-DE" sz="2000" dirty="0">
                <a:solidFill>
                  <a:schemeClr val="accent2"/>
                </a:solidFill>
                <a:latin typeface="+mj-lt"/>
              </a:rPr>
              <a:t>U9</a:t>
            </a:r>
          </a:p>
          <a:p>
            <a:pPr algn="ctr">
              <a:spcAft>
                <a:spcPts val="600"/>
              </a:spcAft>
            </a:pPr>
            <a:endParaRPr lang="de-DE" sz="2000" dirty="0">
              <a:solidFill>
                <a:schemeClr val="accent2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chemeClr val="tx1"/>
                </a:solidFill>
              </a:rPr>
              <a:t>Bewegung &amp; Sport erlernen 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702F9DA-E488-60E1-152E-6EFBBBDDDFB7}"/>
              </a:ext>
            </a:extLst>
          </p:cNvPr>
          <p:cNvSpPr/>
          <p:nvPr/>
        </p:nvSpPr>
        <p:spPr>
          <a:xfrm>
            <a:off x="6168496" y="1520825"/>
            <a:ext cx="2573337" cy="2603500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152000" rIns="72000" rtlCol="0" anchor="t"/>
          <a:lstStyle/>
          <a:p>
            <a:pPr algn="ctr">
              <a:spcAft>
                <a:spcPts val="600"/>
              </a:spcAft>
            </a:pPr>
            <a:r>
              <a:rPr lang="de-DE" sz="2000" dirty="0">
                <a:solidFill>
                  <a:schemeClr val="accent2"/>
                </a:solidFill>
                <a:latin typeface="+mj-lt"/>
              </a:rPr>
              <a:t>U11</a:t>
            </a:r>
          </a:p>
          <a:p>
            <a:pPr algn="ctr">
              <a:spcAft>
                <a:spcPts val="600"/>
              </a:spcAft>
            </a:pPr>
            <a:endParaRPr lang="de-DE" sz="2000" dirty="0">
              <a:solidFill>
                <a:schemeClr val="accent2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chemeClr val="tx1"/>
                </a:solidFill>
              </a:rPr>
              <a:t>Bewegung &amp; Sport verstehen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F4D4E8D-1399-EDED-E6CC-60F3A86F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6739" y="1753869"/>
            <a:ext cx="928604" cy="9774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65B3B57-9549-C103-096E-37E8AD85C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2933" y="1749106"/>
            <a:ext cx="977478" cy="9872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8B331CF-0BC9-3D5C-61B0-1F33C34C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9952" y="1753869"/>
            <a:ext cx="928604" cy="9774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3CF184F-1A2A-B861-1A66-B8318CEB8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1313" y="1749106"/>
            <a:ext cx="977478" cy="9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0D3BFB-A6E4-43C6-F277-A99C16D7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59A9-D404-47DC-ACCF-6524859BB43F}" type="datetime1">
              <a:rPr lang="de-DE" smtClean="0">
                <a:solidFill>
                  <a:schemeClr val="tx1"/>
                </a:solidFill>
              </a:rPr>
              <a:pPr/>
              <a:t>19.09.2024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E294C9-E5FB-D10F-636A-7B8576EF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66AFA4-5F02-6186-4ADE-0D681AB7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96563-10ED-4DF3-A524-17EAC23AEFC2}" type="slidenum">
              <a:rPr lang="de-DE" smtClean="0">
                <a:solidFill>
                  <a:schemeClr val="tx1"/>
                </a:solidFill>
              </a:rPr>
              <a:pPr/>
              <a:t>8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632BF9-C923-BEE2-825F-B43648C330E8}"/>
              </a:ext>
            </a:extLst>
          </p:cNvPr>
          <p:cNvSpPr txBox="1"/>
          <p:nvPr/>
        </p:nvSpPr>
        <p:spPr>
          <a:xfrm>
            <a:off x="3319145" y="218159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Freude an Bewegung – Ich spiele!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68A8D4B-C71A-4D72-4A60-9A3FB0E604D9}"/>
              </a:ext>
            </a:extLst>
          </p:cNvPr>
          <p:cNvSpPr txBox="1"/>
          <p:nvPr/>
        </p:nvSpPr>
        <p:spPr>
          <a:xfrm>
            <a:off x="3185139" y="3398763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/>
            <a:r>
              <a:rPr lang="de-DE" dirty="0">
                <a:latin typeface="+mj-lt"/>
              </a:rPr>
              <a:t>Freude an Bewegung – Wir spielen miteinander!</a:t>
            </a:r>
          </a:p>
          <a:p>
            <a:pPr marL="3406775" indent="-3406775">
              <a:buNone/>
            </a:pPr>
            <a:endParaRPr lang="de-DE" dirty="0"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98D311-3C99-47F8-BD8C-C996BFA4B6CF}"/>
              </a:ext>
            </a:extLst>
          </p:cNvPr>
          <p:cNvSpPr txBox="1"/>
          <p:nvPr/>
        </p:nvSpPr>
        <p:spPr>
          <a:xfrm>
            <a:off x="3319145" y="491647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Freude an Bewegung – Wir spielen gegeneinander!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199C4BF-F161-3A8D-2CA3-0197EC935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2501" y="1549975"/>
            <a:ext cx="727357" cy="73463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E050246-0207-9943-0AED-BA52ACC4A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672" y="4181846"/>
            <a:ext cx="727357" cy="73463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E01E891-9424-CEBA-6107-EC13172F55E0}"/>
              </a:ext>
            </a:extLst>
          </p:cNvPr>
          <p:cNvSpPr txBox="1"/>
          <p:nvPr/>
        </p:nvSpPr>
        <p:spPr>
          <a:xfrm>
            <a:off x="1104150" y="2172050"/>
            <a:ext cx="168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3 – 5 Jährige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698421B-3931-F0B6-8770-ACDF72B9A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9251" y="2737522"/>
            <a:ext cx="697899" cy="73463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6229C6A-1D1C-C99D-7618-757D13A2AE31}"/>
              </a:ext>
            </a:extLst>
          </p:cNvPr>
          <p:cNvSpPr txBox="1"/>
          <p:nvPr/>
        </p:nvSpPr>
        <p:spPr>
          <a:xfrm>
            <a:off x="1104150" y="3403931"/>
            <a:ext cx="168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5 – 7 Jährige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523D0C9-16A0-04A0-49CA-17340CA2E62A}"/>
              </a:ext>
            </a:extLst>
          </p:cNvPr>
          <p:cNvSpPr txBox="1"/>
          <p:nvPr/>
        </p:nvSpPr>
        <p:spPr>
          <a:xfrm>
            <a:off x="1104150" y="4921666"/>
            <a:ext cx="168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7 – 10 Jährige</a:t>
            </a:r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C4B6C504-A042-5288-21EB-0BF3FD9CF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038" y="211138"/>
            <a:ext cx="11609387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6775" indent="-3406775">
              <a:buNone/>
            </a:pPr>
            <a:r>
              <a:rPr lang="de-DE" dirty="0">
                <a:latin typeface="+mj-lt"/>
              </a:rPr>
              <a:t>Sportliche Eselsbrücken</a:t>
            </a:r>
          </a:p>
        </p:txBody>
      </p:sp>
    </p:spTree>
    <p:extLst>
      <p:ext uri="{BB962C8B-B14F-4D97-AF65-F5344CB8AC3E}">
        <p14:creationId xmlns:p14="http://schemas.microsoft.com/office/powerpoint/2010/main" val="132989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36BED-DF94-1F8A-1DC5-00831809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11288"/>
            <a:ext cx="10728325" cy="2017712"/>
          </a:xfrm>
        </p:spPr>
        <p:txBody>
          <a:bodyPr/>
          <a:lstStyle/>
          <a:p>
            <a:r>
              <a:rPr lang="de-DE" dirty="0"/>
              <a:t>Pädagogische und sportlich-inhaltliche Leitlinien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F38A2-8687-7D4F-FF70-6DE8B1B1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038" y="6373707"/>
            <a:ext cx="1210416" cy="219075"/>
          </a:xfrm>
        </p:spPr>
        <p:txBody>
          <a:bodyPr/>
          <a:lstStyle/>
          <a:p>
            <a:fld id="{5B5159A9-D404-47DC-ACCF-6524859BB43F}" type="datetime1">
              <a:rPr lang="de-DE" smtClean="0"/>
              <a:pPr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DAABC8-1D6D-6F60-91DB-6E33A7C8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438" y="6373707"/>
            <a:ext cx="4246562" cy="219075"/>
          </a:xfrm>
        </p:spPr>
        <p:txBody>
          <a:bodyPr/>
          <a:lstStyle/>
          <a:p>
            <a:r>
              <a:rPr lang="de-DE" dirty="0"/>
              <a:t>Rahmenwerk Sport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DB4CF5-04B6-9E47-0434-B4ADCB31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375" y="6373707"/>
            <a:ext cx="369570" cy="219075"/>
          </a:xfrm>
        </p:spPr>
        <p:txBody>
          <a:bodyPr/>
          <a:lstStyle/>
          <a:p>
            <a:fld id="{E7E96563-10ED-4DF3-A524-17EAC23AEFC2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299488-90FA-8AEE-F5E6-A178EDB0F6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341" y="3562350"/>
            <a:ext cx="10722821" cy="962025"/>
          </a:xfrm>
        </p:spPr>
        <p:txBody>
          <a:bodyPr/>
          <a:lstStyle/>
          <a:p>
            <a:r>
              <a:rPr lang="de-DE" dirty="0"/>
              <a:t>Für 3-5 Jährige</a:t>
            </a:r>
            <a:br>
              <a:rPr lang="de-DE" dirty="0"/>
            </a:br>
            <a:r>
              <a:rPr lang="de-DE" dirty="0"/>
              <a:t>Ziel: Bewegung und Sport erleben</a:t>
            </a:r>
          </a:p>
        </p:txBody>
      </p:sp>
    </p:spTree>
    <p:extLst>
      <p:ext uri="{BB962C8B-B14F-4D97-AF65-F5344CB8AC3E}">
        <p14:creationId xmlns:p14="http://schemas.microsoft.com/office/powerpoint/2010/main" val="991939647"/>
      </p:ext>
    </p:extLst>
  </p:cSld>
  <p:clrMapOvr>
    <a:masterClrMapping/>
  </p:clrMapOvr>
</p:sld>
</file>

<file path=ppt/theme/theme1.xml><?xml version="1.0" encoding="utf-8"?>
<a:theme xmlns:a="http://schemas.openxmlformats.org/drawingml/2006/main" name="Sport vernetzt">
  <a:themeElements>
    <a:clrScheme name="Benutzerdefiniert 136">
      <a:dk1>
        <a:srgbClr val="1B3358"/>
      </a:dk1>
      <a:lt1>
        <a:sysClr val="window" lastClr="FFFFFF"/>
      </a:lt1>
      <a:dk2>
        <a:srgbClr val="F9F6F1"/>
      </a:dk2>
      <a:lt2>
        <a:srgbClr val="F9F6F1"/>
      </a:lt2>
      <a:accent1>
        <a:srgbClr val="1B3358"/>
      </a:accent1>
      <a:accent2>
        <a:srgbClr val="36A9E0"/>
      </a:accent2>
      <a:accent3>
        <a:srgbClr val="82CFF4"/>
      </a:accent3>
      <a:accent4>
        <a:srgbClr val="FDEF6E"/>
      </a:accent4>
      <a:accent5>
        <a:srgbClr val="FF5C00"/>
      </a:accent5>
      <a:accent6>
        <a:srgbClr val="F9F6F1"/>
      </a:accent6>
      <a:hlink>
        <a:srgbClr val="1B3358"/>
      </a:hlink>
      <a:folHlink>
        <a:srgbClr val="1B3358"/>
      </a:folHlink>
    </a:clrScheme>
    <a:fontScheme name="Benutzerdefiniert 61">
      <a:majorFont>
        <a:latin typeface="Hellix ExtraBold"/>
        <a:ea typeface=""/>
        <a:cs typeface=""/>
      </a:majorFont>
      <a:minorFont>
        <a:latin typeface="H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064D7466-0D67-4DCD-BB49-B3DCC6F88BDE}" vid="{5730CEC5-F441-4B54-B553-E6615B6E06AD}"/>
    </a:ext>
  </a:extLst>
</a:theme>
</file>

<file path=ppt/theme/theme2.xml><?xml version="1.0" encoding="utf-8"?>
<a:theme xmlns:a="http://schemas.openxmlformats.org/drawingml/2006/main" name="Office">
  <a:themeElements>
    <a:clrScheme name="Benutzerdefiniert 136">
      <a:dk1>
        <a:srgbClr val="1B3358"/>
      </a:dk1>
      <a:lt1>
        <a:sysClr val="window" lastClr="FFFFFF"/>
      </a:lt1>
      <a:dk2>
        <a:srgbClr val="F9F6F1"/>
      </a:dk2>
      <a:lt2>
        <a:srgbClr val="F9F6F1"/>
      </a:lt2>
      <a:accent1>
        <a:srgbClr val="1B3358"/>
      </a:accent1>
      <a:accent2>
        <a:srgbClr val="36A9E0"/>
      </a:accent2>
      <a:accent3>
        <a:srgbClr val="82CFF4"/>
      </a:accent3>
      <a:accent4>
        <a:srgbClr val="FDEF6E"/>
      </a:accent4>
      <a:accent5>
        <a:srgbClr val="FF5C00"/>
      </a:accent5>
      <a:accent6>
        <a:srgbClr val="F9F6F1"/>
      </a:accent6>
      <a:hlink>
        <a:srgbClr val="1B3358"/>
      </a:hlink>
      <a:folHlink>
        <a:srgbClr val="1B3358"/>
      </a:folHlink>
    </a:clrScheme>
    <a:fontScheme name="Benutzerdefiniert 61">
      <a:majorFont>
        <a:latin typeface="Hellix ExtraBold"/>
        <a:ea typeface=""/>
        <a:cs typeface=""/>
      </a:majorFont>
      <a:minorFont>
        <a:latin typeface="H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Benutzerdefiniert 136">
      <a:dk1>
        <a:srgbClr val="1B3358"/>
      </a:dk1>
      <a:lt1>
        <a:sysClr val="window" lastClr="FFFFFF"/>
      </a:lt1>
      <a:dk2>
        <a:srgbClr val="F9F6F1"/>
      </a:dk2>
      <a:lt2>
        <a:srgbClr val="F9F6F1"/>
      </a:lt2>
      <a:accent1>
        <a:srgbClr val="1B3358"/>
      </a:accent1>
      <a:accent2>
        <a:srgbClr val="36A9E0"/>
      </a:accent2>
      <a:accent3>
        <a:srgbClr val="82CFF4"/>
      </a:accent3>
      <a:accent4>
        <a:srgbClr val="FDEF6E"/>
      </a:accent4>
      <a:accent5>
        <a:srgbClr val="FF5C00"/>
      </a:accent5>
      <a:accent6>
        <a:srgbClr val="F9F6F1"/>
      </a:accent6>
      <a:hlink>
        <a:srgbClr val="1B3358"/>
      </a:hlink>
      <a:folHlink>
        <a:srgbClr val="1B3358"/>
      </a:folHlink>
    </a:clrScheme>
    <a:fontScheme name="Benutzerdefiniert 61">
      <a:majorFont>
        <a:latin typeface="Hellix ExtraBold"/>
        <a:ea typeface=""/>
        <a:cs typeface=""/>
      </a:majorFont>
      <a:minorFont>
        <a:latin typeface="H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1039</Words>
  <Application>Microsoft Office PowerPoint</Application>
  <PresentationFormat>Breitbild</PresentationFormat>
  <Paragraphs>269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Hellix ExtraBold</vt:lpstr>
      <vt:lpstr>Hellix</vt:lpstr>
      <vt:lpstr>Arial</vt:lpstr>
      <vt:lpstr>Sport vernetzt</vt:lpstr>
      <vt:lpstr>SPORT VERNETZT Rahmenwerk Sport  Zielgruppe: 3- 10 Jahre</vt:lpstr>
      <vt:lpstr>VISION: Kinder für Sport &amp; Bewegung begeistern</vt:lpstr>
      <vt:lpstr>Leitfragen</vt:lpstr>
      <vt:lpstr>Coaching: Haltung der Trainer:innen</vt:lpstr>
      <vt:lpstr>Coaching: Haltung der Trainer:innen</vt:lpstr>
      <vt:lpstr>Coaching: Haltung der Trainer:innen</vt:lpstr>
      <vt:lpstr>Sportliche Leitziele</vt:lpstr>
      <vt:lpstr>Sportliche Eselsbrücken</vt:lpstr>
      <vt:lpstr>Pädagogische und sportlich-inhaltliche Leitlinien</vt:lpstr>
      <vt:lpstr>Entwicklungsziele</vt:lpstr>
      <vt:lpstr>Inhaltlich</vt:lpstr>
      <vt:lpstr>Inhaltlich</vt:lpstr>
      <vt:lpstr>Pädagogische und sportlich-inhaltliche Leitlinien</vt:lpstr>
      <vt:lpstr>Entwicklungsziele</vt:lpstr>
      <vt:lpstr>Inhaltlich</vt:lpstr>
      <vt:lpstr>Gestaltung Übergang</vt:lpstr>
      <vt:lpstr>Pädagogische und sportlich-inhaltliche Leitlinien</vt:lpstr>
      <vt:lpstr>Entwicklungsziele</vt:lpstr>
      <vt:lpstr>Inhaltlich</vt:lpstr>
      <vt:lpstr>Gestaltung Übergang </vt:lpstr>
      <vt:lpstr>Inspirationsquellen</vt:lpstr>
      <vt:lpstr>PowerPoint-Präsentation</vt:lpstr>
      <vt:lpstr>Danke für Eure Aufmerksamkeit zum Rahmenwerk Sport!  Fragen und Anmerkungen an: sportvernetzt@albaberlin.de!</vt:lpstr>
    </vt:vector>
  </TitlesOfParts>
  <Company>Sport vernetzt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kann auch über zwei Zeilen gehen</dc:title>
  <dc:creator>Sport vernetzt</dc:creator>
  <cp:lastModifiedBy>Daniel Goldstein</cp:lastModifiedBy>
  <cp:revision>85</cp:revision>
  <dcterms:created xsi:type="dcterms:W3CDTF">2024-03-29T00:41:29Z</dcterms:created>
  <dcterms:modified xsi:type="dcterms:W3CDTF">2024-09-19T11:59:35Z</dcterms:modified>
</cp:coreProperties>
</file>